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354" r:id="rId2"/>
    <p:sldId id="371" r:id="rId3"/>
    <p:sldId id="384" r:id="rId4"/>
    <p:sldId id="385" r:id="rId5"/>
    <p:sldId id="392" r:id="rId6"/>
    <p:sldId id="393" r:id="rId7"/>
    <p:sldId id="391" r:id="rId8"/>
    <p:sldId id="37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3333FF"/>
    <a:srgbClr val="0000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6D919-F4BD-4ED7-B980-9E680D17AA08}" type="datetimeFigureOut">
              <a:rPr lang="es-MX" smtClean="0"/>
              <a:t>27/07/2026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055FD-E9F1-41A6-866F-0FC2AE6ECD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4752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A91D64-F5C7-416C-B77D-58DF993A38AF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351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53FCB7-A61A-4EF2-9E60-811305E9ABB5}"/>
              </a:ext>
            </a:extLst>
          </p:cNvPr>
          <p:cNvSpPr/>
          <p:nvPr/>
        </p:nvSpPr>
        <p:spPr>
          <a:xfrm>
            <a:off x="4597552" y="28859"/>
            <a:ext cx="7594450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>
                <a:ln w="9525">
                  <a:solidFill>
                    <a:srgbClr val="0000CC"/>
                  </a:solidFill>
                  <a:prstDash val="solid"/>
                </a:ln>
                <a:effectLst>
                  <a:outerShdw blurRad="12700" dist="38100" dir="2700000" algn="tl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SEMAFORO PROFETICO </a:t>
            </a:r>
          </a:p>
          <a:p>
            <a:pPr algn="ctr"/>
            <a:r>
              <a:rPr lang="es-ES" sz="2800" b="1" dirty="0">
                <a:ln w="9525">
                  <a:solidFill>
                    <a:srgbClr val="0000CC"/>
                  </a:solidFill>
                  <a:prstDash val="solid"/>
                </a:ln>
                <a:effectLst>
                  <a:outerShdw blurRad="12700" dist="38100" dir="2700000" algn="tl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Una innovación del Seminario </a:t>
            </a:r>
          </a:p>
          <a:p>
            <a:pPr algn="ctr"/>
            <a:r>
              <a:rPr lang="es-ES" sz="2800" b="1" dirty="0">
                <a:ln w="9525">
                  <a:solidFill>
                    <a:srgbClr val="0000CC"/>
                  </a:solidFill>
                  <a:prstDash val="solid"/>
                </a:ln>
                <a:effectLst>
                  <a:outerShdw blurRad="12700" dist="38100" dir="2700000" algn="tl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Apocalipsis  de nuestros simposiums </a:t>
            </a:r>
          </a:p>
          <a:p>
            <a:pPr algn="ctr"/>
            <a:r>
              <a:rPr lang="es-ES" sz="2800" b="1" dirty="0">
                <a:ln w="9525">
                  <a:solidFill>
                    <a:srgbClr val="0000CC"/>
                  </a:solidFill>
                  <a:prstDash val="solid"/>
                </a:ln>
                <a:effectLst>
                  <a:outerShdw blurRad="12700" dist="38100" dir="2700000" algn="tl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y clases de acuerdo con la biblia </a:t>
            </a:r>
          </a:p>
        </p:txBody>
      </p:sp>
      <p:sp>
        <p:nvSpPr>
          <p:cNvPr id="10" name="Círculo: vacío 9">
            <a:extLst>
              <a:ext uri="{FF2B5EF4-FFF2-40B4-BE49-F238E27FC236}">
                <a16:creationId xmlns:a16="http://schemas.microsoft.com/office/drawing/2014/main" id="{BABC5105-A630-42CA-ADE2-46CFC4C643FC}"/>
              </a:ext>
            </a:extLst>
          </p:cNvPr>
          <p:cNvSpPr/>
          <p:nvPr/>
        </p:nvSpPr>
        <p:spPr>
          <a:xfrm>
            <a:off x="376850" y="1595021"/>
            <a:ext cx="1348644" cy="1149401"/>
          </a:xfrm>
          <a:prstGeom prst="donut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27F3281-A3F5-4D53-BD48-2219E883C46A}"/>
              </a:ext>
            </a:extLst>
          </p:cNvPr>
          <p:cNvSpPr txBox="1"/>
          <p:nvPr/>
        </p:nvSpPr>
        <p:spPr>
          <a:xfrm>
            <a:off x="2079420" y="1985592"/>
            <a:ext cx="6098344" cy="523220"/>
          </a:xfrm>
          <a:prstGeom prst="rect">
            <a:avLst/>
          </a:prstGeom>
          <a:solidFill>
            <a:srgbClr val="00FFFF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SUCEDERA DESPUES DEL ARREBATAMIENTO, SUJETO A LA SOBERANIA DE DIOS </a:t>
            </a:r>
            <a:endParaRPr lang="es-MX" sz="1400" dirty="0"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13" name="Círculo: vacío 12">
            <a:extLst>
              <a:ext uri="{FF2B5EF4-FFF2-40B4-BE49-F238E27FC236}">
                <a16:creationId xmlns:a16="http://schemas.microsoft.com/office/drawing/2014/main" id="{6A2ABA51-8DCB-40BF-91F4-1EA71546520B}"/>
              </a:ext>
            </a:extLst>
          </p:cNvPr>
          <p:cNvSpPr/>
          <p:nvPr/>
        </p:nvSpPr>
        <p:spPr>
          <a:xfrm>
            <a:off x="376850" y="3032179"/>
            <a:ext cx="1348644" cy="1149400"/>
          </a:xfrm>
          <a:prstGeom prst="donu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4" name="Círculo: vacío 13">
            <a:extLst>
              <a:ext uri="{FF2B5EF4-FFF2-40B4-BE49-F238E27FC236}">
                <a16:creationId xmlns:a16="http://schemas.microsoft.com/office/drawing/2014/main" id="{AAD0D200-AE2A-44B8-BD08-B4FEDD5047BB}"/>
              </a:ext>
            </a:extLst>
          </p:cNvPr>
          <p:cNvSpPr/>
          <p:nvPr/>
        </p:nvSpPr>
        <p:spPr>
          <a:xfrm>
            <a:off x="420917" y="4370390"/>
            <a:ext cx="1348644" cy="1149401"/>
          </a:xfrm>
          <a:prstGeom prst="don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5" name="Círculo: vacío 14">
            <a:extLst>
              <a:ext uri="{FF2B5EF4-FFF2-40B4-BE49-F238E27FC236}">
                <a16:creationId xmlns:a16="http://schemas.microsoft.com/office/drawing/2014/main" id="{6BD0EB82-8FB4-4232-AB5F-9F8E071F02D0}"/>
              </a:ext>
            </a:extLst>
          </p:cNvPr>
          <p:cNvSpPr/>
          <p:nvPr/>
        </p:nvSpPr>
        <p:spPr>
          <a:xfrm>
            <a:off x="420917" y="5610466"/>
            <a:ext cx="1348644" cy="1149401"/>
          </a:xfrm>
          <a:prstGeom prst="don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23DD970-1C8A-44E6-9741-0662A3E3BC3C}"/>
              </a:ext>
            </a:extLst>
          </p:cNvPr>
          <p:cNvSpPr txBox="1"/>
          <p:nvPr/>
        </p:nvSpPr>
        <p:spPr>
          <a:xfrm>
            <a:off x="2079420" y="3199344"/>
            <a:ext cx="6098344" cy="523220"/>
          </a:xfrm>
          <a:prstGeom prst="rect">
            <a:avLst/>
          </a:prstGeom>
          <a:solidFill>
            <a:srgbClr val="66FF33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1400" b="1" dirty="0">
                <a:ln w="9525">
                  <a:solidFill>
                    <a:srgbClr val="000066"/>
                  </a:solidFill>
                  <a:prstDash val="solid"/>
                </a:ln>
                <a:effectLst>
                  <a:outerShdw blurRad="12700" dist="38100" dir="2700000" algn="tl" rotWithShape="0">
                    <a:srgbClr val="000066"/>
                  </a:outerShdw>
                </a:effectLst>
                <a:latin typeface="Arial Black" panose="020B0A04020102020204" pitchFamily="34" charset="0"/>
              </a:rPr>
              <a:t>ESTA PROXIMO  A SUCEDER ANTES DEL ARREBATAMIENTO DE LA IGLESIA CON ALGUN MARGEN DE TIEMPO</a:t>
            </a:r>
            <a:endParaRPr lang="es-MX" sz="1400" dirty="0">
              <a:ln w="9525">
                <a:solidFill>
                  <a:srgbClr val="000066"/>
                </a:solidFill>
                <a:prstDash val="solid"/>
              </a:ln>
              <a:effectLst>
                <a:outerShdw blurRad="12700" dist="38100" dir="2700000" algn="tl" rotWithShape="0">
                  <a:srgbClr val="000066"/>
                </a:outerShdw>
              </a:effectLst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EEF2DFB-1B22-40E2-9674-4B0B06795D7C}"/>
              </a:ext>
            </a:extLst>
          </p:cNvPr>
          <p:cNvSpPr txBox="1"/>
          <p:nvPr/>
        </p:nvSpPr>
        <p:spPr>
          <a:xfrm>
            <a:off x="2202495" y="5861999"/>
            <a:ext cx="5975271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1400" b="1" dirty="0">
                <a:ln w="9525">
                  <a:solidFill>
                    <a:srgbClr val="000066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ALERTA ROJO . A PUNTO DE SUCEDER  PRECEDE AL ARREBATAMIENTO </a:t>
            </a:r>
            <a:endParaRPr lang="es-MX" sz="1400" dirty="0">
              <a:ln w="9525">
                <a:solidFill>
                  <a:srgbClr val="000066"/>
                </a:solidFill>
                <a:prstDash val="solid"/>
              </a:ln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2593838-44A3-4C6C-8A04-8D5DDAA992B1}"/>
              </a:ext>
            </a:extLst>
          </p:cNvPr>
          <p:cNvSpPr txBox="1"/>
          <p:nvPr/>
        </p:nvSpPr>
        <p:spPr>
          <a:xfrm>
            <a:off x="2202495" y="4591146"/>
            <a:ext cx="5975271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n w="9525">
                  <a:solidFill>
                    <a:prstClr val="black"/>
                  </a:solidFill>
                  <a:prstDash val="solid"/>
                </a:ln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PUEDE SUCEDER ANTES O DESPUES DEL ARREBATAMIENTO DE LA IGLESIA</a:t>
            </a:r>
            <a:endParaRPr lang="es-MX" sz="2000" dirty="0"/>
          </a:p>
        </p:txBody>
      </p:sp>
      <p:sp>
        <p:nvSpPr>
          <p:cNvPr id="19" name="Círculo: vacío 18">
            <a:extLst>
              <a:ext uri="{FF2B5EF4-FFF2-40B4-BE49-F238E27FC236}">
                <a16:creationId xmlns:a16="http://schemas.microsoft.com/office/drawing/2014/main" id="{2CEFD7A3-88D4-40CB-B3DD-F88F34EB8F2E}"/>
              </a:ext>
            </a:extLst>
          </p:cNvPr>
          <p:cNvSpPr/>
          <p:nvPr/>
        </p:nvSpPr>
        <p:spPr>
          <a:xfrm>
            <a:off x="8483917" y="2925646"/>
            <a:ext cx="1087851" cy="1149401"/>
          </a:xfrm>
          <a:prstGeom prst="donut">
            <a:avLst/>
          </a:prstGeom>
          <a:solidFill>
            <a:srgbClr val="CC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8224649-5422-470A-8079-7F0312518E38}"/>
              </a:ext>
            </a:extLst>
          </p:cNvPr>
          <p:cNvSpPr txBox="1"/>
          <p:nvPr/>
        </p:nvSpPr>
        <p:spPr>
          <a:xfrm>
            <a:off x="8703970" y="1998822"/>
            <a:ext cx="32834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b="1" dirty="0">
                <a:ln w="9525">
                  <a:solidFill>
                    <a:srgbClr val="0000CC"/>
                  </a:solidFill>
                  <a:prstDash val="solid"/>
                </a:ln>
                <a:effectLst>
                  <a:outerShdw blurRad="50800" dist="50800" dir="5400000" algn="ctr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Alertas bíblicas </a:t>
            </a:r>
            <a:endParaRPr lang="es-MX" sz="2800" dirty="0">
              <a:ln w="9525">
                <a:solidFill>
                  <a:srgbClr val="0000CC"/>
                </a:solidFill>
                <a:prstDash val="solid"/>
              </a:ln>
              <a:effectLst>
                <a:outerShdw blurRad="50800" dist="50800" dir="5400000" algn="ctr" rotWithShape="0">
                  <a:srgbClr val="0000CC"/>
                </a:outerShdw>
              </a:effectLst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22B925D-A052-434F-83D7-B7BC4344CD5F}"/>
              </a:ext>
            </a:extLst>
          </p:cNvPr>
          <p:cNvSpPr txBox="1"/>
          <p:nvPr/>
        </p:nvSpPr>
        <p:spPr>
          <a:xfrm>
            <a:off x="9877922" y="2947219"/>
            <a:ext cx="2109508" cy="1200329"/>
          </a:xfrm>
          <a:prstGeom prst="rect">
            <a:avLst/>
          </a:prstGeom>
          <a:solidFill>
            <a:srgbClr val="CC66FF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latin typeface="Arial Black" panose="020B0A04020102020204" pitchFamily="34" charset="0"/>
              </a:rPr>
              <a:t>   </a:t>
            </a:r>
            <a:r>
              <a:rPr lang="es-MX" sz="2400" dirty="0">
                <a:ln>
                  <a:solidFill>
                    <a:srgbClr val="0000CC"/>
                  </a:solidFill>
                </a:ln>
                <a:effectLst>
                  <a:outerShdw blurRad="50800" dist="50800" dir="5400000" algn="ctr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Profecía </a:t>
            </a:r>
          </a:p>
          <a:p>
            <a:pPr algn="ctr"/>
            <a:r>
              <a:rPr lang="es-MX" sz="2400" dirty="0">
                <a:ln>
                  <a:solidFill>
                    <a:srgbClr val="0000CC"/>
                  </a:solidFill>
                </a:ln>
                <a:effectLst>
                  <a:outerShdw blurRad="50800" dist="50800" dir="5400000" algn="ctr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Doble referencia</a:t>
            </a:r>
          </a:p>
        </p:txBody>
      </p:sp>
      <p:sp>
        <p:nvSpPr>
          <p:cNvPr id="24" name="Círculo: vacío 23">
            <a:extLst>
              <a:ext uri="{FF2B5EF4-FFF2-40B4-BE49-F238E27FC236}">
                <a16:creationId xmlns:a16="http://schemas.microsoft.com/office/drawing/2014/main" id="{4E7E2D31-557B-47DD-BE43-466366C049AA}"/>
              </a:ext>
            </a:extLst>
          </p:cNvPr>
          <p:cNvSpPr/>
          <p:nvPr/>
        </p:nvSpPr>
        <p:spPr>
          <a:xfrm>
            <a:off x="8483917" y="4780886"/>
            <a:ext cx="1087851" cy="1149401"/>
          </a:xfrm>
          <a:prstGeom prst="donut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 dirty="0">
              <a:solidFill>
                <a:schemeClr val="tx1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0A0280D-B985-46AE-AB56-FDB0B8F8FBCF}"/>
              </a:ext>
            </a:extLst>
          </p:cNvPr>
          <p:cNvSpPr txBox="1"/>
          <p:nvPr/>
        </p:nvSpPr>
        <p:spPr>
          <a:xfrm>
            <a:off x="9877922" y="4550293"/>
            <a:ext cx="2109508" cy="1938992"/>
          </a:xfrm>
          <a:prstGeom prst="rect">
            <a:avLst/>
          </a:prstGeom>
          <a:solidFill>
            <a:srgbClr val="FFCC66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ln>
                  <a:solidFill>
                    <a:prstClr val="black"/>
                  </a:solidFill>
                </a:ln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Escaso soporte </a:t>
            </a:r>
            <a:r>
              <a:rPr lang="es-MX" sz="2400" dirty="0" err="1">
                <a:ln>
                  <a:solidFill>
                    <a:prstClr val="black"/>
                  </a:solidFill>
                </a:ln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biblico</a:t>
            </a:r>
            <a:r>
              <a:rPr lang="es-MX" sz="2400" dirty="0">
                <a:ln>
                  <a:solidFill>
                    <a:prstClr val="black"/>
                  </a:solidFill>
                </a:ln>
                <a:effectLst>
                  <a:outerShdw blurRad="50800" dist="50800" dir="5400000" algn="ctr" rotWithShape="0">
                    <a:prstClr val="black"/>
                  </a:outerShdw>
                </a:effectLst>
                <a:latin typeface="Arial Black" panose="020B0A04020102020204" pitchFamily="34" charset="0"/>
              </a:rPr>
              <a:t>, sujeto a  análisis </a:t>
            </a:r>
            <a:endParaRPr lang="es-MX" sz="2400" dirty="0">
              <a:ln>
                <a:solidFill>
                  <a:schemeClr val="bg1"/>
                </a:solidFill>
              </a:ln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AF162D1-4594-A9F8-2145-7C6C79E9CA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03" r="17074"/>
          <a:stretch/>
        </p:blipFill>
        <p:spPr>
          <a:xfrm>
            <a:off x="202082" y="297317"/>
            <a:ext cx="1233389" cy="1207028"/>
          </a:xfrm>
          <a:prstGeom prst="rect">
            <a:avLst/>
          </a:prstGeom>
        </p:spPr>
      </p:pic>
      <p:sp>
        <p:nvSpPr>
          <p:cNvPr id="3" name="Círculo: vacío 2">
            <a:extLst>
              <a:ext uri="{FF2B5EF4-FFF2-40B4-BE49-F238E27FC236}">
                <a16:creationId xmlns:a16="http://schemas.microsoft.com/office/drawing/2014/main" id="{14E9FE76-6AAC-0EDC-B92D-333A572F08A9}"/>
              </a:ext>
            </a:extLst>
          </p:cNvPr>
          <p:cNvSpPr/>
          <p:nvPr/>
        </p:nvSpPr>
        <p:spPr>
          <a:xfrm>
            <a:off x="1528173" y="190205"/>
            <a:ext cx="1348644" cy="1207028"/>
          </a:xfrm>
          <a:prstGeom prst="donut">
            <a:avLst/>
          </a:prstGeom>
          <a:solidFill>
            <a:srgbClr val="996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400">
              <a:solidFill>
                <a:schemeClr val="tx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D3F229-8DC9-2EF5-0DEC-228AE7221EA4}"/>
              </a:ext>
            </a:extLst>
          </p:cNvPr>
          <p:cNvSpPr txBox="1"/>
          <p:nvPr/>
        </p:nvSpPr>
        <p:spPr>
          <a:xfrm>
            <a:off x="2969520" y="319114"/>
            <a:ext cx="1680520" cy="523220"/>
          </a:xfrm>
          <a:prstGeom prst="rect">
            <a:avLst/>
          </a:prstGeom>
          <a:solidFill>
            <a:srgbClr val="99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>
                <a:ln>
                  <a:solidFill>
                    <a:srgbClr val="0000CC"/>
                  </a:solidFill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rgbClr val="0000CC"/>
                  </a:outerShdw>
                </a:effectLst>
                <a:latin typeface="Arial Black" panose="020B0A04020102020204" pitchFamily="34" charset="0"/>
              </a:rPr>
              <a:t>EVENTO QUE YA SUCEDIÓ</a:t>
            </a:r>
          </a:p>
        </p:txBody>
      </p:sp>
    </p:spTree>
    <p:extLst>
      <p:ext uri="{BB962C8B-B14F-4D97-AF65-F5344CB8AC3E}">
        <p14:creationId xmlns:p14="http://schemas.microsoft.com/office/powerpoint/2010/main" val="411162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/>
      <p:bldP spid="23" grpId="0" animBg="1"/>
      <p:bldP spid="24" grpId="0" animBg="1"/>
      <p:bldP spid="25" grpId="0" animBg="1"/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038EAEA-65A0-3E26-0D83-52EF341F9F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03" r="17074"/>
          <a:stretch/>
        </p:blipFill>
        <p:spPr>
          <a:xfrm>
            <a:off x="394258" y="224330"/>
            <a:ext cx="1233389" cy="120702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37B44A-B071-2C4B-3002-E8C542BABE04}"/>
              </a:ext>
            </a:extLst>
          </p:cNvPr>
          <p:cNvSpPr txBox="1"/>
          <p:nvPr/>
        </p:nvSpPr>
        <p:spPr>
          <a:xfrm>
            <a:off x="2107190" y="-37880"/>
            <a:ext cx="88089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200" b="1" dirty="0">
                <a:ln>
                  <a:solidFill>
                    <a:srgbClr val="000099"/>
                  </a:solidFill>
                </a:ln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¿PORQUE EL ALERTA ROJO MAXIMO?</a:t>
            </a:r>
            <a:endParaRPr lang="es-MX" sz="1400" dirty="0">
              <a:ln>
                <a:solidFill>
                  <a:srgbClr val="000099"/>
                </a:solidFill>
              </a:ln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B47420-2CC6-31DE-BD93-40F03B6962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704" b="14413"/>
          <a:stretch/>
        </p:blipFill>
        <p:spPr>
          <a:xfrm>
            <a:off x="8036685" y="699298"/>
            <a:ext cx="1558543" cy="2002365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E7ED564-2326-14B7-EA17-B349FF5E0A7C}"/>
              </a:ext>
            </a:extLst>
          </p:cNvPr>
          <p:cNvSpPr/>
          <p:nvPr/>
        </p:nvSpPr>
        <p:spPr>
          <a:xfrm>
            <a:off x="192060" y="4996070"/>
            <a:ext cx="3604592" cy="121218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133" b="1" dirty="0">
                <a:ln>
                  <a:solidFill>
                    <a:schemeClr val="accent1">
                      <a:shade val="1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anose="020B0A04020102020204" pitchFamily="34" charset="0"/>
              </a:rPr>
              <a:t>2.-CONDICION PROFETICA CRITICA. AFECTA A LA IGLESIA</a:t>
            </a:r>
            <a:endParaRPr lang="es-MX" sz="2133" b="1" dirty="0">
              <a:solidFill>
                <a:schemeClr val="tx1"/>
              </a:solidFill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276646DF-257C-B0D6-D113-90EA3DBDDB10}"/>
              </a:ext>
            </a:extLst>
          </p:cNvPr>
          <p:cNvSpPr/>
          <p:nvPr/>
        </p:nvSpPr>
        <p:spPr>
          <a:xfrm>
            <a:off x="6151289" y="5261113"/>
            <a:ext cx="3604592" cy="1101344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867" b="1" dirty="0">
                <a:ln>
                  <a:solidFill>
                    <a:schemeClr val="accent1">
                      <a:shade val="1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anose="020B0A04020102020204" pitchFamily="34" charset="0"/>
              </a:rPr>
              <a:t>1.-CONDICION  CRITICA NORMAL EN  EL TIEMPO ACTUAL-</a:t>
            </a:r>
            <a:endParaRPr lang="es-MX" sz="1867" dirty="0">
              <a:solidFill>
                <a:schemeClr val="tx1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3B45A87B-0C76-3445-64D0-4EA7637E2ADC}"/>
              </a:ext>
            </a:extLst>
          </p:cNvPr>
          <p:cNvSpPr/>
          <p:nvPr/>
        </p:nvSpPr>
        <p:spPr>
          <a:xfrm>
            <a:off x="6228523" y="3048002"/>
            <a:ext cx="3604592" cy="1007167"/>
          </a:xfrm>
          <a:prstGeom prst="roundRect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867" b="1" dirty="0">
                <a:ln>
                  <a:solidFill>
                    <a:schemeClr val="accent1">
                      <a:shade val="1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anose="020B0A04020102020204" pitchFamily="34" charset="0"/>
              </a:rPr>
              <a:t>3.-SEÑAL PROFÉTICA CUMPLIENDOSE ANTE NUESTROS OJOS </a:t>
            </a:r>
            <a:endParaRPr lang="es-MX" sz="1867" b="1" dirty="0">
              <a:solidFill>
                <a:schemeClr val="tx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71339167-306E-3C97-C026-6DE25F686C91}"/>
              </a:ext>
            </a:extLst>
          </p:cNvPr>
          <p:cNvSpPr/>
          <p:nvPr/>
        </p:nvSpPr>
        <p:spPr>
          <a:xfrm>
            <a:off x="169932" y="2315817"/>
            <a:ext cx="3505200" cy="140287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133" b="1" dirty="0">
                <a:ln>
                  <a:solidFill>
                    <a:schemeClr val="accent1">
                      <a:shade val="1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anose="020B0A04020102020204" pitchFamily="34" charset="0"/>
              </a:rPr>
              <a:t>4.-ALERTA ROJO MUY CERCA DEL ARREBATAMIENTO </a:t>
            </a:r>
            <a:endParaRPr lang="es-MX" sz="2133" dirty="0">
              <a:solidFill>
                <a:schemeClr val="tx1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E9C0A3B-FC87-2B07-F273-DFF10C790DB3}"/>
              </a:ext>
            </a:extLst>
          </p:cNvPr>
          <p:cNvSpPr/>
          <p:nvPr/>
        </p:nvSpPr>
        <p:spPr>
          <a:xfrm>
            <a:off x="3820121" y="577673"/>
            <a:ext cx="4068836" cy="133455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206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1" dirty="0">
                <a:ln>
                  <a:solidFill>
                    <a:schemeClr val="accent1">
                      <a:shade val="1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anose="020B0A04020102020204" pitchFamily="34" charset="0"/>
              </a:rPr>
              <a:t>5</a:t>
            </a:r>
            <a:r>
              <a:rPr lang="es-MX" sz="1867" b="1" dirty="0">
                <a:ln>
                  <a:solidFill>
                    <a:schemeClr val="accent1">
                      <a:shade val="15000"/>
                    </a:schemeClr>
                  </a:solidFill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rgbClr val="002060"/>
                  </a:outerShdw>
                </a:effectLst>
                <a:latin typeface="Arial Black" panose="020B0A04020102020204" pitchFamily="34" charset="0"/>
              </a:rPr>
              <a:t>.-ALERTA ROJO  MAXIMO PELIGRO. MUY POSIBLE ARREBATAMIENTO EN CUALQUIER MOMENTO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B506DA6-3C2D-1883-C31D-BD2C9806C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5714" y="2173358"/>
            <a:ext cx="2048497" cy="166977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7BAA2ECD-093B-C69B-239D-C306E8DF1C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7188" y="4147931"/>
            <a:ext cx="1600200" cy="244502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2753731-2446-068F-CBD2-3E74A4080C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3611" y="1855306"/>
            <a:ext cx="1812748" cy="253116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9449A60-D983-8F6D-D369-E3E818071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9131" y="4770785"/>
            <a:ext cx="195407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6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18413"/>
          <a:stretch>
            <a:fillRect/>
          </a:stretch>
        </p:blipFill>
        <p:spPr>
          <a:xfrm>
            <a:off x="4911214" y="1486214"/>
            <a:ext cx="7129764" cy="514745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4803" r="17074"/>
          <a:stretch>
            <a:fillRect/>
          </a:stretch>
        </p:blipFill>
        <p:spPr>
          <a:xfrm>
            <a:off x="394258" y="224329"/>
            <a:ext cx="1233389" cy="1207028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504095" y="224330"/>
            <a:ext cx="8511176" cy="12618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Visite  nuestra pagina web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www.seminarioapocalipsis.com  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66915" y="2168013"/>
            <a:ext cx="1039761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ALERTAS ROJAS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ALERTAS GLOBALES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SECCION MEDIO ORIENTE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TIENDA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PANORAMA MUNDIAL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DIAPOSITIVAS  CONFERNCIAS DEL SEMINARIO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PELICULAS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AUDIOS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MATERIALES DE ESTUDIO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PROXIMAMENTE VIDEOS EN YOUTUBE DEL SEMINARIO  Y MUCHO MAS 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4170533-2EFB-F145-563D-2EBA5D805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7498" y="2569193"/>
            <a:ext cx="3064501" cy="1870071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B62B71D-EB8A-E52B-1AC8-0EE2FF843636}"/>
              </a:ext>
            </a:extLst>
          </p:cNvPr>
          <p:cNvGrpSpPr/>
          <p:nvPr/>
        </p:nvGrpSpPr>
        <p:grpSpPr>
          <a:xfrm>
            <a:off x="0" y="0"/>
            <a:ext cx="4527756" cy="6858000"/>
            <a:chOff x="4029846" y="1042987"/>
            <a:chExt cx="3966392" cy="4796642"/>
          </a:xfrm>
        </p:grpSpPr>
        <p:pic>
          <p:nvPicPr>
            <p:cNvPr id="2050" name="Picture 2" descr="🔴 INFORMACIÓN IMPORTANTE: ALERTA ROJA POR CALOR EXTREMO EN LA REGIÓN METROPOLITANA 🔴 El Servicio Nacional de Prevención y Respuesta ante Desastres (SENAPRED) ha decretado Alerta Roja para la Región Metropolitana debido">
              <a:extLst>
                <a:ext uri="{FF2B5EF4-FFF2-40B4-BE49-F238E27FC236}">
                  <a16:creationId xmlns:a16="http://schemas.microsoft.com/office/drawing/2014/main" id="{C06FD6C9-534F-6957-A8E8-00CCE0241A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9846" y="1042988"/>
              <a:ext cx="3966392" cy="47720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18C8740-3161-1220-0A2D-38DB3E7E779B}"/>
                </a:ext>
              </a:extLst>
            </p:cNvPr>
            <p:cNvSpPr txBox="1"/>
            <p:nvPr/>
          </p:nvSpPr>
          <p:spPr>
            <a:xfrm>
              <a:off x="4159045" y="4085303"/>
              <a:ext cx="3800475" cy="1754326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r>
                <a:rPr lang="es-MX" b="1" dirty="0">
                  <a:latin typeface="Arial Black" panose="020B0A04020102020204" pitchFamily="34" charset="0"/>
                </a:rPr>
                <a:t>      ESTAMOS EN MAXIMO </a:t>
              </a:r>
            </a:p>
            <a:p>
              <a:pPr algn="ctr"/>
              <a:r>
                <a:rPr lang="es-MX" b="1" dirty="0">
                  <a:latin typeface="Arial Black" panose="020B0A04020102020204" pitchFamily="34" charset="0"/>
                </a:rPr>
                <a:t>PELIGRO. PROFECIAS CUMOPLIENDOSE</a:t>
              </a:r>
            </a:p>
            <a:p>
              <a:pPr algn="ctr"/>
              <a:r>
                <a:rPr lang="es-MX" b="1" dirty="0">
                  <a:latin typeface="Arial Black" panose="020B0A04020102020204" pitchFamily="34" charset="0"/>
                </a:rPr>
                <a:t>EL ARREBATAMIENTO CADA VEZ MAS CERCA</a:t>
              </a:r>
            </a:p>
            <a:p>
              <a:pPr algn="ctr"/>
              <a:r>
                <a:rPr lang="es-MX" b="1" dirty="0">
                  <a:latin typeface="Arial Black" panose="020B0A04020102020204" pitchFamily="34" charset="0"/>
                </a:rPr>
                <a:t>VELEMOS   </a:t>
              </a: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E0ADD3C6-8BAA-3E72-F14B-8D76663AB0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803" r="17074"/>
            <a:stretch/>
          </p:blipFill>
          <p:spPr>
            <a:xfrm>
              <a:off x="5438207" y="1042987"/>
              <a:ext cx="1449290" cy="1169270"/>
            </a:xfrm>
            <a:prstGeom prst="rect">
              <a:avLst/>
            </a:prstGeom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DBDB9408-003D-7D3B-D93C-03F5AC72B0D9}"/>
              </a:ext>
            </a:extLst>
          </p:cNvPr>
          <p:cNvSpPr txBox="1"/>
          <p:nvPr/>
        </p:nvSpPr>
        <p:spPr>
          <a:xfrm>
            <a:off x="4551331" y="2596287"/>
            <a:ext cx="446876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s-ES" sz="2800" b="1" i="0" u="none" strike="noStrike" kern="1200" cap="none" spc="0" normalizeH="0" baseline="0" noProof="0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Todo indica que estamos en la recta final, no queda mucho tiempo</a:t>
            </a:r>
            <a:endParaRPr lang="es-MX" sz="28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8909AD-D532-5193-EF27-A2F2DFA734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5287" y="95866"/>
            <a:ext cx="3190875" cy="250042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CE2C67C-04C2-EEB2-2BDB-CFD53BC4466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550"/>
          <a:stretch/>
        </p:blipFill>
        <p:spPr>
          <a:xfrm>
            <a:off x="7733159" y="95866"/>
            <a:ext cx="4458840" cy="247332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40C8D9-038F-A699-7BC6-C1B55085E8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330" y="4260284"/>
            <a:ext cx="4576167" cy="256252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ED19002-8BBD-9ACB-10F4-2BF2ADEADD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27497" y="4439265"/>
            <a:ext cx="3064502" cy="232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6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DD97B08-C136-1902-7728-B93F0B109D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03" r="17074"/>
          <a:stretch>
            <a:fillRect/>
          </a:stretch>
        </p:blipFill>
        <p:spPr>
          <a:xfrm>
            <a:off x="394258" y="224329"/>
            <a:ext cx="1233389" cy="120702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F719EB6-5C26-0D0B-B72F-81BCE51D6745}"/>
              </a:ext>
            </a:extLst>
          </p:cNvPr>
          <p:cNvSpPr txBox="1"/>
          <p:nvPr/>
        </p:nvSpPr>
        <p:spPr>
          <a:xfrm>
            <a:off x="1784555" y="224329"/>
            <a:ext cx="93799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Una llamada de alerta a la iglesia que esta velando esperando a su Señor y rey </a:t>
            </a:r>
            <a:endParaRPr lang="es-MX" sz="3200" dirty="0">
              <a:latin typeface="Arial Black" panose="020B0A040201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1E5E8FE-7635-CF36-DF13-9FD8A0D3CB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556"/>
          <a:stretch/>
        </p:blipFill>
        <p:spPr>
          <a:xfrm>
            <a:off x="120597" y="2079523"/>
            <a:ext cx="2504615" cy="43507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8B65215-7BB0-F959-0925-24F29DD4828B}"/>
              </a:ext>
            </a:extLst>
          </p:cNvPr>
          <p:cNvSpPr txBox="1"/>
          <p:nvPr/>
        </p:nvSpPr>
        <p:spPr>
          <a:xfrm>
            <a:off x="2480339" y="1225689"/>
            <a:ext cx="971166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Debido a que estas cosas están sucediendo de manera muy rápida, y los niveles de alerta se incrementan  Dios ha puesto en mi corazón poner 3 Señales, audibles y visibles .y estas son las siguientes</a:t>
            </a:r>
          </a:p>
          <a:p>
            <a:pPr algn="ctr"/>
            <a:endParaRPr lang="es-ES" sz="24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1.- se pondrá el texto bíblico. </a:t>
            </a:r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De Mateo 24:33 </a:t>
            </a:r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que no servirá para  alentarnos unos a otros. </a:t>
            </a:r>
          </a:p>
          <a:p>
            <a:pPr algn="ctr"/>
            <a:endParaRPr lang="es-ES" sz="24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es-ES" sz="2400" b="1" dirty="0">
              <a:ln w="9525">
                <a:solidFill>
                  <a:prstClr val="black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2.- Al final de cada conferencia escucharemos el canto </a:t>
            </a:r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El Rey ya viene</a:t>
            </a:r>
          </a:p>
          <a:p>
            <a:pPr algn="ctr"/>
            <a:endParaRPr lang="es-ES" sz="2400" b="1" dirty="0">
              <a:ln w="9525">
                <a:solidFill>
                  <a:prstClr val="black"/>
                </a:solidFill>
                <a:prstDash val="solid"/>
              </a:ln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3.- Si ud ve estas dos cosas . </a:t>
            </a:r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Intensifique </a:t>
            </a:r>
          </a:p>
          <a:p>
            <a:pPr algn="ctr"/>
            <a:r>
              <a:rPr lang="es-ES" sz="24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latin typeface="Arial Black" panose="020B0A04020102020204" pitchFamily="34" charset="0"/>
              </a:rPr>
              <a:t>Su oración y sea mas santo. Comprométase con Dios a ser mas fiel Lucas 16:10</a:t>
            </a:r>
            <a:endParaRPr lang="es-MX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B26FB0-3F87-79F0-D649-69E148EAA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728" y="626807"/>
            <a:ext cx="6150078" cy="58108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F9A43AA-20D4-EEFE-AD55-9A6211DD2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673" y="523568"/>
            <a:ext cx="3753055" cy="581086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DD97B08-C136-1902-7728-B93F0B109D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03" r="17074"/>
          <a:stretch>
            <a:fillRect/>
          </a:stretch>
        </p:blipFill>
        <p:spPr>
          <a:xfrm>
            <a:off x="158284" y="253826"/>
            <a:ext cx="1233389" cy="12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54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B9CF1354-5832-FECB-C0E7-B51796C6A6E5}"/>
              </a:ext>
            </a:extLst>
          </p:cNvPr>
          <p:cNvSpPr/>
          <p:nvPr/>
        </p:nvSpPr>
        <p:spPr>
          <a:xfrm>
            <a:off x="3223245" y="150393"/>
            <a:ext cx="515557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BASES BIBLICAS</a:t>
            </a:r>
          </a:p>
          <a:p>
            <a:pPr algn="ctr"/>
            <a:endParaRPr lang="es-E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08172A8-9D73-C91C-7E33-6EAC17753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198" y="589935"/>
            <a:ext cx="1667802" cy="14305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9F70E0-644D-638B-0C95-44BE612F0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7458" y="2020528"/>
            <a:ext cx="2664542" cy="459537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3B5EC38-A761-ECBA-E062-30FB9D517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998" y="1904717"/>
            <a:ext cx="2664543" cy="4711187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86AB1A6-926F-3574-3358-C464506CA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541" y="1933669"/>
            <a:ext cx="2347834" cy="471118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15E0E51-2008-D44B-A5D5-20232B3719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3460" y="1962623"/>
            <a:ext cx="2404030" cy="465328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88781EB-84A8-DC47-2A46-036D546B86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54" y="1933668"/>
            <a:ext cx="2404030" cy="468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F3D9E4-23C1-BDAD-8F6E-E5213E0AD787}"/>
              </a:ext>
            </a:extLst>
          </p:cNvPr>
          <p:cNvSpPr txBox="1"/>
          <p:nvPr/>
        </p:nvSpPr>
        <p:spPr>
          <a:xfrm>
            <a:off x="1515395" y="2844225"/>
            <a:ext cx="68911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dirty="0"/>
              <a:t>PROFECIA BIBLICA CUMPLIENDOSE ANTRE NUESTROS  OJOS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170533-2EFB-F145-563D-2EBA5D805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55" y="4129546"/>
            <a:ext cx="2774804" cy="272845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194A8D-3BC7-84DA-791C-27E494F0A6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750" b="20145"/>
          <a:stretch/>
        </p:blipFill>
        <p:spPr>
          <a:xfrm>
            <a:off x="0" y="-1"/>
            <a:ext cx="2757948" cy="272845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E01EE2D-8E3D-8894-1D4D-D235446A7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3561" y="-1"/>
            <a:ext cx="3608438" cy="68580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B50051D-214A-C6B5-8895-D7309B7D56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3769"/>
          <a:stretch/>
        </p:blipFill>
        <p:spPr>
          <a:xfrm>
            <a:off x="5545394" y="1013"/>
            <a:ext cx="3038167" cy="256289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9E748B1-1503-4A3E-4D15-984E6113A8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0968"/>
          <a:stretch/>
        </p:blipFill>
        <p:spPr>
          <a:xfrm>
            <a:off x="5545393" y="4144296"/>
            <a:ext cx="3038167" cy="27137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8809C4-3E59-B80B-E0B4-1CA62AB08F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5738" y="-25528"/>
            <a:ext cx="2757948" cy="258943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1A08B3D-1F13-0397-F2D3-62B900A735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5738" y="4144295"/>
            <a:ext cx="2836246" cy="271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52420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{4E604D67-30DB-4D7A-9054-B9F8E6948E2A}TF6e1c0bd6-43b7-4cba-aa12-42a644606054ed6888a1-f34a1dfa61b5</Template>
  <TotalTime>218</TotalTime>
  <Words>327</Words>
  <Application>Microsoft Office PowerPoint</Application>
  <PresentationFormat>Panorámica</PresentationFormat>
  <Paragraphs>50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Trebuchet MS</vt:lpstr>
      <vt:lpstr>Berlín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Seminario Apocalipsis</dc:creator>
  <cp:lastModifiedBy>VCR Computer</cp:lastModifiedBy>
  <cp:revision>2</cp:revision>
  <dcterms:created xsi:type="dcterms:W3CDTF">2026-07-11T21:51:16Z</dcterms:created>
  <dcterms:modified xsi:type="dcterms:W3CDTF">2026-07-28T03:22:35Z</dcterms:modified>
</cp:coreProperties>
</file>